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60" r:id="rId2"/>
    <p:sldId id="270" r:id="rId3"/>
    <p:sldId id="288" r:id="rId4"/>
    <p:sldId id="289" r:id="rId5"/>
    <p:sldId id="291" r:id="rId6"/>
    <p:sldId id="271" r:id="rId7"/>
    <p:sldId id="292" r:id="rId8"/>
    <p:sldId id="287" r:id="rId9"/>
    <p:sldId id="293" r:id="rId10"/>
    <p:sldId id="272" r:id="rId11"/>
    <p:sldId id="274" r:id="rId12"/>
    <p:sldId id="258" r:id="rId13"/>
    <p:sldId id="276" r:id="rId14"/>
    <p:sldId id="295" r:id="rId15"/>
    <p:sldId id="296" r:id="rId16"/>
    <p:sldId id="297" r:id="rId17"/>
    <p:sldId id="273" r:id="rId18"/>
    <p:sldId id="294" r:id="rId19"/>
    <p:sldId id="262" r:id="rId20"/>
    <p:sldId id="263" r:id="rId21"/>
    <p:sldId id="265" r:id="rId22"/>
    <p:sldId id="266" r:id="rId23"/>
    <p:sldId id="267" r:id="rId24"/>
    <p:sldId id="268" r:id="rId25"/>
    <p:sldId id="269" r:id="rId26"/>
    <p:sldId id="277" r:id="rId27"/>
    <p:sldId id="278" r:id="rId28"/>
    <p:sldId id="280" r:id="rId29"/>
    <p:sldId id="261" r:id="rId30"/>
    <p:sldId id="298" r:id="rId31"/>
    <p:sldId id="299" r:id="rId32"/>
    <p:sldId id="264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275" r:id="rId44"/>
    <p:sldId id="310" r:id="rId45"/>
    <p:sldId id="311" r:id="rId46"/>
    <p:sldId id="312" r:id="rId47"/>
    <p:sldId id="279" r:id="rId48"/>
    <p:sldId id="313" r:id="rId49"/>
    <p:sldId id="281" r:id="rId50"/>
    <p:sldId id="282" r:id="rId51"/>
    <p:sldId id="283" r:id="rId52"/>
    <p:sldId id="323" r:id="rId53"/>
    <p:sldId id="327" r:id="rId54"/>
    <p:sldId id="328" r:id="rId55"/>
    <p:sldId id="329" r:id="rId56"/>
    <p:sldId id="330" r:id="rId57"/>
    <p:sldId id="326" r:id="rId58"/>
    <p:sldId id="324" r:id="rId59"/>
    <p:sldId id="32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46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c63ca0f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c63ca0f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VR: Each aliasing rendering is independent of each eye. Small motion in head mounted display; causes random aliasing changes from one frame to the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Subdivide each pixel into multiple sub pixels and sample e.g. 4x4 grid and interpolate results. Soften  called super-sampling.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111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6e8e7b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6e8e7b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87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6e8e7b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6e8e7b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74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6e8e7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6e8e7b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6e8e7b0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6e8e7b0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981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6e8e7b0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6e8e7b0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97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6e8e7b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6e8e7b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834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6e8e7b0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6e8e7b0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9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e8e7b0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e8e7b0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332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6e8e7b0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6e8e7b0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2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c63ca0f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c63ca0f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Original images. (b) Barrel distortion. (c) Pincushion distortion.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709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c69fb4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c69fb4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P(r) is trying to do polynomial (e.g. Taylor) approximations for the radial transform.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690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c69fb43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c69fb43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Practical suggestions on next lecture.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121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6e8e7b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6e8e7b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66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6e8e7b0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6e8e7b0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Video1: 01-Vizup 3D mesh simplification and polygon reduction demo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632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721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054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6e8e7b0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6e8e7b0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“tearing”? And what is “blanking”?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768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07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ifNyVS2_6f8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IIiQZw_p_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B7qrgrrHry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Visual Rendering for VR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8782" y="15281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Correcting Optical Distortion</a:t>
            </a:r>
            <a:endParaRPr dirty="0"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27116-C88D-46B9-A17B-F5C142E62571}"/>
              </a:ext>
            </a:extLst>
          </p:cNvPr>
          <p:cNvSpPr txBox="1"/>
          <p:nvPr/>
        </p:nvSpPr>
        <p:spPr>
          <a:xfrm>
            <a:off x="318782" y="908030"/>
            <a:ext cx="1084451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/>
              </a:rPr>
              <a:t>One image warping approach renders images into textures that would be applied to warped meshes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Consider referring to fragments in the canonical view volume [-1,1] x [-1,1] by polar coordinates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                              then a distortion is given by 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 and c</a:t>
            </a:r>
            <a:r>
              <a:rPr lang="en-US" baseline="-25000" dirty="0">
                <a:latin typeface="Lato" panose="020F0502020204030203"/>
              </a:rPr>
              <a:t>2</a:t>
            </a:r>
            <a:r>
              <a:rPr lang="en-US" dirty="0">
                <a:latin typeface="Lato" panose="020F0502020204030203"/>
              </a:rPr>
              <a:t> are constants you pick….c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&lt;0 generates a barrel distortion and 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&gt;0 generates pincushion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You need to find the inverse of the </a:t>
            </a:r>
            <a:r>
              <a:rPr lang="en-US" b="1" i="1" dirty="0">
                <a:latin typeface="Lato" panose="020F0502020204030203"/>
              </a:rPr>
              <a:t>f</a:t>
            </a:r>
            <a:r>
              <a:rPr lang="en-US" dirty="0">
                <a:latin typeface="Lato" panose="020F0502020204030203"/>
              </a:rPr>
              <a:t> giving a pincushion distortion…the is the corrective barrel distortion</a:t>
            </a:r>
          </a:p>
          <a:p>
            <a:r>
              <a:rPr lang="en-US" dirty="0">
                <a:latin typeface="Lato" panose="020F0502020204030203"/>
              </a:rPr>
              <a:t>It can be approximated as 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…or more exact numerical methods can be used to find a better approximation.</a:t>
            </a:r>
            <a:br>
              <a:rPr lang="en-US" dirty="0">
                <a:latin typeface="Lato" panose="020F0502020204030203"/>
              </a:rPr>
            </a:br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Finding the correction function is done prior to runtime for a given lens setup.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1B10F-8A34-4563-A819-08BA9A8F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78" y="1512862"/>
            <a:ext cx="2346122" cy="1319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EC8E8-8EA0-459B-8B26-159AC94B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7" y="3429000"/>
            <a:ext cx="1638300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463BE-03F2-4FF6-A7EE-1A0A514A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194" y="3648075"/>
            <a:ext cx="32670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5C5F4-93B4-41A1-BC1D-7683F1881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874" y="5074513"/>
            <a:ext cx="4270651" cy="7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6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Challenge in VR: Latency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Latency: </a:t>
            </a:r>
            <a:r>
              <a:rPr lang="en" sz="2400" dirty="0"/>
              <a:t>time it takes to update display in response to head orientation and position.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GPU pipeline has been optimized for triangle through</a:t>
            </a:r>
            <a:r>
              <a:rPr lang="en-US" sz="2400" dirty="0">
                <a:latin typeface="Lato" panose="020F0502020204030203"/>
              </a:rPr>
              <a:t>put</a:t>
            </a:r>
            <a:r>
              <a:rPr lang="en" sz="2400" dirty="0">
                <a:latin typeface="Lato" panose="020F0502020204030203"/>
              </a:rPr>
              <a:t>, not latency</a:t>
            </a:r>
            <a:endParaRPr sz="2400" dirty="0">
              <a:latin typeface="Lato" panose="020F0502020204030203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Some current methods for latency reduction: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Lower the complexity of the virtual world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Improve rendering pipeline performance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Remove delays along the path from the rendered images to switching pixels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Use prediction to estimate future viewpoints and world states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Distort the rendered image to compensate for last-moment viewpoint error</a:t>
            </a:r>
            <a:endParaRPr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5322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Latency </a:t>
            </a:r>
            <a:r>
              <a:rPr lang="en-US" dirty="0">
                <a:latin typeface="Lato" panose="020F0502020204030203"/>
              </a:rPr>
              <a:t>by Example</a:t>
            </a:r>
            <a:endParaRPr dirty="0">
              <a:latin typeface="Lato" panose="020F0502020204030203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d = 40 </a:t>
            </a:r>
            <a:r>
              <a:rPr lang="en-US" dirty="0">
                <a:latin typeface="Lato" panose="020F0502020204030203"/>
              </a:rPr>
              <a:t>be the </a:t>
            </a:r>
            <a:r>
              <a:rPr lang="en" dirty="0">
                <a:latin typeface="Lato" panose="020F0502020204030203"/>
              </a:rPr>
              <a:t>pixels per degree (</a:t>
            </a:r>
            <a:r>
              <a:rPr lang="en-US" dirty="0">
                <a:latin typeface="Lato" panose="020F0502020204030203"/>
              </a:rPr>
              <a:t>pixel density) in the HMD</a:t>
            </a:r>
            <a:br>
              <a:rPr lang="en-US" dirty="0">
                <a:latin typeface="Lato" panose="020F0502020204030203"/>
              </a:rPr>
            </a:br>
            <a:r>
              <a:rPr lang="en-US" dirty="0">
                <a:latin typeface="Lato" panose="020F0502020204030203"/>
              </a:rPr>
              <a:t>Let </a:t>
            </a:r>
            <a:r>
              <a:rPr lang="en" dirty="0">
                <a:latin typeface="Lato" panose="020F0502020204030203"/>
              </a:rPr>
              <a:t>ω = 50</a:t>
            </a:r>
            <a:r>
              <a:rPr lang="en" baseline="30000" dirty="0">
                <a:latin typeface="Lato" panose="020F0502020204030203"/>
              </a:rPr>
              <a:t>०</a:t>
            </a:r>
            <a:r>
              <a:rPr lang="en" dirty="0">
                <a:latin typeface="Lato" panose="020F0502020204030203"/>
              </a:rPr>
              <a:t>/s </a:t>
            </a:r>
            <a:r>
              <a:rPr lang="en-US" dirty="0">
                <a:latin typeface="Lato" panose="020F0502020204030203"/>
              </a:rPr>
              <a:t>be the angular velocity of the head</a:t>
            </a:r>
            <a:r>
              <a:rPr lang="en" dirty="0">
                <a:latin typeface="Lato" panose="020F0502020204030203"/>
              </a:rPr>
              <a:t>,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the latency l = 0.02 s </a:t>
            </a:r>
            <a:r>
              <a:rPr lang="en-US" dirty="0">
                <a:latin typeface="Lato" panose="020F0502020204030203"/>
              </a:rPr>
              <a:t>be the time to update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How wrong is the image before the update can occur?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d</a:t>
            </a:r>
            <a:r>
              <a:rPr lang="en" dirty="0">
                <a:latin typeface="Lato" panose="020F0502020204030203"/>
              </a:rPr>
              <a:t> ω </a:t>
            </a:r>
            <a:r>
              <a:rPr lang="en-US" dirty="0">
                <a:latin typeface="Lato" panose="020F0502020204030203"/>
              </a:rPr>
              <a:t>l = 40 </a:t>
            </a:r>
            <a:r>
              <a:rPr lang="en" dirty="0">
                <a:latin typeface="Lato" panose="020F0502020204030203"/>
              </a:rPr>
              <a:t>  </a:t>
            </a:r>
            <a:r>
              <a:rPr lang="en-US" dirty="0">
                <a:latin typeface="Lato" panose="020F0502020204030203"/>
              </a:rPr>
              <a:t>tells us the image is off by 40 pixels</a:t>
            </a:r>
            <a:br>
              <a:rPr lang="en" dirty="0">
                <a:latin typeface="Lato" panose="020F0502020204030203"/>
              </a:rPr>
            </a:b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Does a perfect system exist?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Historical problems: The perfect system is impossible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Variable latency are even worse due to the inability to adapt. People are used to 60 FPS.</a:t>
            </a:r>
            <a:endParaRPr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4570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7732"/>
            <a:r>
              <a:rPr lang="en" dirty="0">
                <a:latin typeface="Lato" panose="020F0502020204030203" pitchFamily="34" charset="0"/>
              </a:rPr>
              <a:t>Simplify the </a:t>
            </a:r>
            <a:r>
              <a:rPr lang="en-US" dirty="0">
                <a:latin typeface="Lato" panose="020F0502020204030203" pitchFamily="34" charset="0"/>
              </a:rPr>
              <a:t>V</a:t>
            </a:r>
            <a:r>
              <a:rPr lang="en" dirty="0">
                <a:latin typeface="Lato" panose="020F0502020204030203" pitchFamily="34" charset="0"/>
              </a:rPr>
              <a:t>irtual World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dirty="0"/>
              <a:t>Generate Levels-of-Detail using </a:t>
            </a:r>
            <a:r>
              <a:rPr lang="en" dirty="0"/>
              <a:t>mesh simplification algorithms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lang="en" dirty="0"/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br>
              <a:rPr lang="en" dirty="0"/>
            </a:br>
            <a:r>
              <a:rPr lang="en" dirty="0"/>
              <a:t>Render far-away objects using coarse</a:t>
            </a:r>
            <a:r>
              <a:rPr lang="en-US" dirty="0"/>
              <a:t>r mesh</a:t>
            </a: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solidFill>
                  <a:srgbClr val="FFFFFF"/>
                </a:solidFill>
              </a:rPr>
              <a:t>Lower the computational demands on the VWG (Virtual World Generator)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109" y="2348917"/>
            <a:ext cx="5517429" cy="3626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60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2219-3144-4AFC-A4E9-1DCFB554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LODS in 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C7C2-02D3-40AB-B554-7114A4B68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Unity has tools to setup and use LODs</a:t>
            </a:r>
          </a:p>
        </p:txBody>
      </p:sp>
      <p:pic>
        <p:nvPicPr>
          <p:cNvPr id="4" name="Online Media 3" title="MAKE YOUR GAME RUN SMOOTH - Unity LOD Tutorial">
            <a:hlinkClick r:id="" action="ppaction://media"/>
            <a:extLst>
              <a:ext uri="{FF2B5EF4-FFF2-40B4-BE49-F238E27FC236}">
                <a16:creationId xmlns:a16="http://schemas.microsoft.com/office/drawing/2014/main" id="{D352B0B7-6D96-4916-A156-01C917E5DE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67281" y="2146396"/>
            <a:ext cx="7930393" cy="44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AF18-D3BD-400F-8F2A-A155F621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Parallel Rendering of Stereo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4382C-FC22-47E7-8D92-09BA1D5D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88" y="1919629"/>
            <a:ext cx="7668761" cy="32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D54B-8B1D-458D-B0D3-0D845D11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NVIDIA SLI for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8471-BF93-4BEF-B758-098ED2F3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5" y="1646225"/>
            <a:ext cx="4491153" cy="255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C0460-DC94-4E21-ADED-AD157592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36" y="1646226"/>
            <a:ext cx="4532738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313" y="1536633"/>
            <a:ext cx="4949504" cy="228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1124125" y="4504888"/>
            <a:ext cx="975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think of any rendering optimization we could do given that we know images will be warped?</a:t>
            </a:r>
          </a:p>
          <a:p>
            <a:endParaRPr lang="en-US" dirty="0"/>
          </a:p>
          <a:p>
            <a:r>
              <a:rPr lang="en-US" dirty="0"/>
              <a:t>What parts of the image could be rendered at a lower resolution?</a:t>
            </a:r>
          </a:p>
        </p:txBody>
      </p:sp>
    </p:spTree>
    <p:extLst>
      <p:ext uri="{BB962C8B-B14F-4D97-AF65-F5344CB8AC3E}">
        <p14:creationId xmlns:p14="http://schemas.microsoft.com/office/powerpoint/2010/main" val="189569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5259896" y="4398037"/>
            <a:ext cx="684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Multi-resolution Shading breaks up view volume into pieces.</a:t>
            </a:r>
          </a:p>
          <a:p>
            <a:endParaRPr lang="en-US" dirty="0"/>
          </a:p>
          <a:p>
            <a:r>
              <a:rPr lang="en-US" dirty="0"/>
              <a:t>Renders the warped areas at lower resolution.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1E41B-A319-40B6-B98E-35B8E052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2053253"/>
            <a:ext cx="3456614" cy="192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A3597-FAE8-4EDF-8A8A-83196B5A7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34" y="1885086"/>
            <a:ext cx="5076713" cy="23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15600" y="15299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Image</a:t>
            </a:r>
            <a:r>
              <a:rPr lang="en-US" dirty="0">
                <a:latin typeface="Lato" panose="020F0502020204030203" pitchFamily="34" charset="0"/>
              </a:rPr>
              <a:t>s</a:t>
            </a:r>
            <a:r>
              <a:rPr lang="en" dirty="0">
                <a:latin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</a:rPr>
              <a:t>Tearing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Problem: Tearing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758"/>
          <a:stretch/>
        </p:blipFill>
        <p:spPr>
          <a:xfrm>
            <a:off x="2426222" y="2102265"/>
            <a:ext cx="4974436" cy="275414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15600" y="1123275"/>
            <a:ext cx="11280107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/>
              <a:t>Historically, CRTs required a </a:t>
            </a:r>
            <a:r>
              <a:rPr lang="en" sz="2400" dirty="0"/>
              <a:t>Vertical Blanking </a:t>
            </a:r>
            <a:r>
              <a:rPr lang="en-US" sz="2400" dirty="0"/>
              <a:t>Interval</a:t>
            </a:r>
          </a:p>
          <a:p>
            <a:r>
              <a:rPr lang="en-US" sz="2400" dirty="0"/>
              <a:t>Electron beam turned off as the gun was repositioned from bottom-right to top-left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In a single frame buffer systems it’s the time during which you can write to the buffer</a:t>
            </a:r>
            <a:r>
              <a:rPr lang="en" sz="2400" dirty="0"/>
              <a:t> </a:t>
            </a:r>
          </a:p>
          <a:p>
            <a:r>
              <a:rPr lang="en" sz="2400" dirty="0"/>
              <a:t>If the buffer content</a:t>
            </a:r>
            <a:r>
              <a:rPr lang="en-US" sz="2400" dirty="0"/>
              <a:t>s change during scan-out, you get tearing</a:t>
            </a:r>
            <a:endParaRPr lang="en" sz="2400" dirty="0"/>
          </a:p>
          <a:p>
            <a:endParaRPr sz="2400" dirty="0"/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3130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Aliasing </a:t>
            </a:r>
            <a:r>
              <a:rPr lang="en-US" dirty="0">
                <a:latin typeface="Lato" panose="020F0502020204030203" pitchFamily="34" charset="0"/>
              </a:rPr>
              <a:t>and</a:t>
            </a:r>
            <a:r>
              <a:rPr lang="en" dirty="0">
                <a:latin typeface="Lato" panose="020F0502020204030203" pitchFamily="34" charset="0"/>
              </a:rPr>
              <a:t> Anti-aliasing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5565860" y="1310734"/>
            <a:ext cx="6542234" cy="5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R</a:t>
            </a:r>
            <a:r>
              <a:rPr lang="en-US" sz="2000" dirty="0" err="1"/>
              <a:t>asterization</a:t>
            </a:r>
            <a:r>
              <a:rPr lang="en-US" sz="2000" dirty="0"/>
              <a:t> can result in “jaggies”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pixel is either on or off</a:t>
            </a:r>
          </a:p>
          <a:p>
            <a:endParaRPr lang="en-US" sz="2000" dirty="0"/>
          </a:p>
          <a:p>
            <a:r>
              <a:rPr lang="en-US" sz="2000" dirty="0"/>
              <a:t>When animated, jaggies become “crawlies”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noticeable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significant issue for VR than generic 3D graphics</a:t>
            </a:r>
            <a:endParaRPr sz="2000" dirty="0"/>
          </a:p>
          <a:p>
            <a:endParaRPr sz="2000" dirty="0"/>
          </a:p>
          <a:p>
            <a:r>
              <a:rPr lang="en" sz="2000" dirty="0"/>
              <a:t>Solve/reduce aliasing by multi-sampling.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 E.g. mix the pixels at the border of edge/non-edge region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93D8E-C4F7-4CE0-B3C8-FAEC7009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5" y="1533107"/>
            <a:ext cx="4474556" cy="247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244329-7D02-47C6-A4F0-A7EB1549C862}"/>
              </a:ext>
            </a:extLst>
          </p:cNvPr>
          <p:cNvSpPr txBox="1"/>
          <p:nvPr/>
        </p:nvSpPr>
        <p:spPr>
          <a:xfrm>
            <a:off x="482885" y="4003157"/>
            <a:ext cx="500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per pixel        4spp                  8spp</a:t>
            </a:r>
          </a:p>
        </p:txBody>
      </p:sp>
    </p:spTree>
    <p:extLst>
      <p:ext uri="{BB962C8B-B14F-4D97-AF65-F5344CB8AC3E}">
        <p14:creationId xmlns:p14="http://schemas.microsoft.com/office/powerpoint/2010/main" val="3650659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Solutions to </a:t>
            </a:r>
            <a:r>
              <a:rPr lang="en-US" dirty="0">
                <a:latin typeface="Lato" panose="020F0502020204030203"/>
              </a:rPr>
              <a:t>T</a:t>
            </a:r>
            <a:r>
              <a:rPr lang="en" dirty="0">
                <a:latin typeface="Lato" panose="020F0502020204030203"/>
              </a:rPr>
              <a:t>earing</a:t>
            </a:r>
            <a:endParaRPr dirty="0">
              <a:latin typeface="Lato" panose="020F0502020204030203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101274" y="1536633"/>
            <a:ext cx="539465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None/>
            </a:pPr>
            <a:r>
              <a:rPr lang="en" sz="1800" dirty="0">
                <a:latin typeface="Lato" panose="020F0502020204030203" pitchFamily="34" charset="0"/>
              </a:rPr>
              <a:t>Buffering: </a:t>
            </a:r>
            <a:br>
              <a:rPr lang="en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L</a:t>
            </a:r>
            <a:r>
              <a:rPr lang="en" sz="1800" dirty="0">
                <a:latin typeface="Lato" panose="020F0502020204030203" pitchFamily="34" charset="0"/>
              </a:rPr>
              <a:t>oad frames into </a:t>
            </a:r>
            <a:r>
              <a:rPr lang="en-US" sz="1800" dirty="0">
                <a:latin typeface="Lato" panose="020F0502020204030203" pitchFamily="34" charset="0"/>
              </a:rPr>
              <a:t>buffer </a:t>
            </a:r>
            <a:r>
              <a:rPr lang="en" sz="1800" dirty="0">
                <a:latin typeface="Lato" panose="020F0502020204030203" pitchFamily="34" charset="0"/>
              </a:rPr>
              <a:t>not being scanned </a:t>
            </a: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What implication does this have for VR?</a:t>
            </a: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endParaRPr lang="en-US" sz="1800" dirty="0">
              <a:latin typeface="Lato" panose="020F0502020204030203" pitchFamily="34" charset="0"/>
            </a:endParaRP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sz="1800" dirty="0">
                <a:latin typeface="Lato" panose="020F0502020204030203" pitchFamily="34" charset="0"/>
              </a:rPr>
              <a:t>Better solution would be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Simultaneous pixel update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Fast pixel switching (e.g. OLED display)</a:t>
            </a:r>
            <a:endParaRPr sz="1800" dirty="0">
              <a:latin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B2FE6-F7C8-471F-A821-D34528342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47"/>
          <a:stretch/>
        </p:blipFill>
        <p:spPr>
          <a:xfrm>
            <a:off x="5344318" y="1356967"/>
            <a:ext cx="6553768" cy="22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Accomodating Lat</a:t>
            </a:r>
            <a:r>
              <a:rPr lang="en-US" dirty="0" err="1">
                <a:latin typeface="Lato" panose="020F0502020204030203" pitchFamily="34" charset="0"/>
              </a:rPr>
              <a:t>ency</a:t>
            </a:r>
            <a:r>
              <a:rPr lang="en-US" dirty="0">
                <a:latin typeface="Lato" panose="020F0502020204030203" pitchFamily="34" charset="0"/>
              </a:rPr>
              <a:t>: </a:t>
            </a:r>
            <a:r>
              <a:rPr lang="en" dirty="0">
                <a:latin typeface="Lato" panose="020F0502020204030203" pitchFamily="34" charset="0"/>
              </a:rPr>
              <a:t>Prediction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dirty="0">
                <a:solidFill>
                  <a:srgbClr val="FFFFFF"/>
                </a:solidFill>
              </a:rPr>
              <a:t>   </a:t>
            </a:r>
            <a:r>
              <a:rPr lang="en" dirty="0">
                <a:latin typeface="Lato" panose="020F0502020204030203" pitchFamily="34" charset="0"/>
              </a:rPr>
              <a:t>Three questions:</a:t>
            </a:r>
            <a:endParaRPr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1. At what future time will the pixels be switched to the next image?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2. Where are the objects (position &amp; orientation) at that time?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latin typeface="Lato" panose="020F0502020204030203" pitchFamily="34" charset="0"/>
              </a:rPr>
              <a:t>3. Where will the user be looking at that time?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Render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uture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sz="1867" dirty="0">
                <a:latin typeface="Lato" panose="020F0502020204030203" pitchFamily="34" charset="0"/>
              </a:rPr>
              <a:t>Suppose we already know </a:t>
            </a:r>
            <a:r>
              <a:rPr lang="en-US" sz="1867" dirty="0">
                <a:latin typeface="Lato" panose="020F0502020204030203" pitchFamily="34" charset="0"/>
              </a:rPr>
              <a:t>state of the viewer and world and </a:t>
            </a:r>
            <a:r>
              <a:rPr lang="en" sz="1867" dirty="0">
                <a:latin typeface="Lato" panose="020F0502020204030203" pitchFamily="34" charset="0"/>
              </a:rPr>
              <a:t>time when pixels will be switched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endParaRPr sz="1867"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Produce a frame for time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 and then perform visual rendering for the viewport </a:t>
            </a:r>
            <a:r>
              <a:rPr lang="en" sz="1867" i="1" dirty="0">
                <a:latin typeface="Lato" panose="020F0502020204030203" pitchFamily="34" charset="0"/>
              </a:rPr>
              <a:t>at time t</a:t>
            </a:r>
            <a:r>
              <a:rPr lang="en" sz="1867" i="1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.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Zero effective latency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sz="1867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1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Predicting </a:t>
            </a:r>
            <a:r>
              <a:rPr lang="en-US" dirty="0">
                <a:latin typeface="Lato" panose="020F0502020204030203" pitchFamily="34" charset="0"/>
              </a:rPr>
              <a:t>M</a:t>
            </a:r>
            <a:r>
              <a:rPr lang="en" dirty="0">
                <a:latin typeface="Lato" panose="020F0502020204030203" pitchFamily="34" charset="0"/>
              </a:rPr>
              <a:t>ovement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Object’s movement in dynamic world is easy to predict.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User motion and object movement caused by user is hard to predict</a:t>
            </a:r>
            <a:endParaRPr sz="2400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b="1" dirty="0">
                <a:latin typeface="Lato" panose="020F0502020204030203" pitchFamily="34" charset="0"/>
              </a:rPr>
              <a:t>Use Momentum and </a:t>
            </a:r>
            <a:r>
              <a:rPr lang="en-US" sz="2400" b="1" dirty="0">
                <a:latin typeface="Lato" panose="020F0502020204030203" pitchFamily="34" charset="0"/>
              </a:rPr>
              <a:t>I</a:t>
            </a:r>
            <a:r>
              <a:rPr lang="en" sz="2400" b="1" dirty="0">
                <a:latin typeface="Lato" panose="020F0502020204030203" pitchFamily="34" charset="0"/>
              </a:rPr>
              <a:t>nertia</a:t>
            </a:r>
            <a:r>
              <a:rPr lang="en" sz="2400" dirty="0">
                <a:latin typeface="Lato" panose="020F0502020204030203" pitchFamily="34" charset="0"/>
              </a:rPr>
              <a:t>: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Head has more inertia, finger has less inertia and harder to predict 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Head movement is predictable on the scale of 20ms.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0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97486" y="1333226"/>
            <a:ext cx="11360800" cy="19636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Rendered image is slightly larger than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Can then use shift</a:t>
            </a:r>
            <a:r>
              <a:rPr lang="en-US" dirty="0">
                <a:latin typeface="Lato" panose="020F0502020204030203" pitchFamily="34" charset="0"/>
              </a:rPr>
              <a:t>s or distortion to compensate for bad prediction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1EC4A-23FD-43AE-A771-AD6EB947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12" y="3429000"/>
            <a:ext cx="3594334" cy="32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1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  <a:p>
            <a:endParaRPr dirty="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667" y="1356967"/>
            <a:ext cx="5809133" cy="53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524900" y="2384900"/>
            <a:ext cx="2042400" cy="3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This is orientation change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845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Flaws in the </a:t>
            </a:r>
            <a:r>
              <a:rPr lang="en-US" dirty="0">
                <a:latin typeface="Lato" panose="020F0502020204030203" pitchFamily="34" charset="0"/>
              </a:rPr>
              <a:t>W</a:t>
            </a:r>
            <a:r>
              <a:rPr lang="en" dirty="0">
                <a:latin typeface="Lato" panose="020F0502020204030203" pitchFamily="34" charset="0"/>
              </a:rPr>
              <a:t>arped Image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-171450" y="3155883"/>
            <a:ext cx="11947850" cy="2616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Orientation changes (rotate head) are OK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But positional changes (translate head) are incorrect!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Visibility event: Part of a object may become visible only in the new viewpoint </a:t>
            </a:r>
            <a:endParaRPr sz="2400" dirty="0">
              <a:latin typeface="Lato" panose="020F0502020204030203" pitchFamily="34" charset="0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42C09-2353-47C5-95A7-72601BF9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71" y="126758"/>
            <a:ext cx="4339899" cy="39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Visibility </a:t>
            </a:r>
            <a:r>
              <a:rPr lang="en-US" dirty="0">
                <a:latin typeface="Lato" panose="020F0502020204030203" pitchFamily="34" charset="0"/>
              </a:rPr>
              <a:t>E</a:t>
            </a:r>
            <a:r>
              <a:rPr lang="en" dirty="0">
                <a:latin typeface="Lato" panose="020F0502020204030203" pitchFamily="34" charset="0"/>
              </a:rPr>
              <a:t>vent</a:t>
            </a:r>
            <a:endParaRPr dirty="0">
              <a:latin typeface="Lato" panose="020F0502020204030203" pitchFamily="34" charset="0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75" y="288860"/>
            <a:ext cx="6791325" cy="2463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56FFE6-7A59-4440-BE8E-DB5E46D87088}"/>
              </a:ext>
            </a:extLst>
          </p:cNvPr>
          <p:cNvSpPr/>
          <p:nvPr/>
        </p:nvSpPr>
        <p:spPr>
          <a:xfrm>
            <a:off x="528637" y="2585433"/>
            <a:ext cx="11134725" cy="2222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endParaRPr lang="en-US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Solutions: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Data structures: aspect graph &amp; visibility complex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Parallel processing to sample several future viewpoints and render image for all of them</a:t>
            </a:r>
          </a:p>
        </p:txBody>
      </p:sp>
    </p:spTree>
    <p:extLst>
      <p:ext uri="{BB962C8B-B14F-4D97-AF65-F5344CB8AC3E}">
        <p14:creationId xmlns:p14="http://schemas.microsoft.com/office/powerpoint/2010/main" val="160881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Increasing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rame Rate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Inbetweening and tweening: insert warped frames for every rasterized image that is properly rendered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dirty="0">
                <a:latin typeface="Lato" panose="020F0502020204030203" pitchFamily="34" charset="0"/>
              </a:rPr>
              <a:t>Example: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1 rasterized image per 100ms -&gt; 10 FPS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(1 rasterized image + 9 warped frames) per 100 ms -&gt; 100 FPS</a:t>
            </a:r>
            <a:endParaRPr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68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323B-A3D5-461B-AB74-003320BC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365127"/>
            <a:ext cx="11059886" cy="1325563"/>
          </a:xfrm>
        </p:spPr>
        <p:txBody>
          <a:bodyPr/>
          <a:lstStyle/>
          <a:p>
            <a:r>
              <a:rPr lang="en-US" dirty="0"/>
              <a:t>Current(</a:t>
            </a:r>
            <a:r>
              <a:rPr lang="en-US" dirty="0" err="1"/>
              <a:t>ish</a:t>
            </a:r>
            <a:r>
              <a:rPr lang="en-US" dirty="0"/>
              <a:t>) Research in VR Display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AC1D8-51C3-463A-B4E4-A6E4EDB349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825625"/>
            <a:ext cx="12192000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Based on article:</a:t>
            </a:r>
            <a:br>
              <a:rPr lang="en-US" dirty="0"/>
            </a:br>
            <a:r>
              <a:rPr lang="en-US" i="1" dirty="0"/>
              <a:t>How NVIDIA Research is Reinventing the Display Pipeline for the Future of VR </a:t>
            </a:r>
            <a:br>
              <a:rPr lang="en-US" i="1" dirty="0"/>
            </a:br>
            <a:r>
              <a:rPr lang="en-US" dirty="0"/>
              <a:t>by Dr. Morgan McGuire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2017…you can find it with the Google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57D42-D42C-4DE5-BE24-4C14FFBE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83" y="4166579"/>
            <a:ext cx="4895583" cy="26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5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F9A3-8DA5-470C-A78F-4252DAE8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FD49-88D4-4621-A8EF-C8B0D8F49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4386" y="1536633"/>
            <a:ext cx="7479586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Construct pixel: average of multiple samples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 is a sampled color</a:t>
            </a:r>
          </a:p>
          <a:p>
            <a:pPr marL="152396" indent="0">
              <a:buNone/>
            </a:pPr>
            <a:r>
              <a:rPr lang="en-US" i="1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is a weight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….a lot of different schemes that can be used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959C4-2695-47B5-B2C3-D4118806A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83" y="0"/>
            <a:ext cx="55186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3F28A-05D1-46BA-B2B1-AC858F6F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1" y="2009391"/>
            <a:ext cx="4245849" cy="133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1C066-5B40-4D30-A9AD-12AE9B070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" y="5416118"/>
            <a:ext cx="6215330" cy="13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00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7FD0-BEF6-4034-9F33-8C0B0D15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Cinematic CGI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DE4BB-8711-4B42-A142-70D43B90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47" y="4697072"/>
            <a:ext cx="6305550" cy="203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84A17-AB92-4592-9F67-39E14516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47" y="1446560"/>
            <a:ext cx="62198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F2A9-5F44-472C-88AB-2A1EB861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Game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D87A6-2C02-48B4-B5B8-239ED50F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47" y="3619906"/>
            <a:ext cx="8081963" cy="3238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591B3-1590-4AF4-A38D-117930D5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628" y="285653"/>
            <a:ext cx="5588172" cy="31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40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54A4-7AD8-4C1B-8982-013A0B78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57DC-18CB-4ACF-81ED-6A1BA89EE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5" y="3761694"/>
            <a:ext cx="11473543" cy="3096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Increased Throughput</a:t>
            </a:r>
          </a:p>
          <a:p>
            <a:pPr marL="0" indent="0">
              <a:buNone/>
            </a:pPr>
            <a:r>
              <a:rPr lang="en-US" sz="2400" dirty="0"/>
              <a:t>450 </a:t>
            </a:r>
            <a:r>
              <a:rPr lang="en-US" sz="2400" dirty="0" err="1"/>
              <a:t>Mpix</a:t>
            </a:r>
            <a:r>
              <a:rPr lang="en-US" sz="2400" dirty="0"/>
              <a:t>/s on Rift or </a:t>
            </a:r>
            <a:r>
              <a:rPr lang="en-US" sz="2400" dirty="0" err="1"/>
              <a:t>Vive</a:t>
            </a:r>
            <a:r>
              <a:rPr lang="en-US" sz="2400" dirty="0"/>
              <a:t> is 7x of standard 1080p at 30fps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Must Reduce Latency</a:t>
            </a:r>
          </a:p>
          <a:p>
            <a:pPr marL="0" indent="0">
              <a:buNone/>
            </a:pPr>
            <a:r>
              <a:rPr lang="en-US" sz="2400" dirty="0"/>
              <a:t>100-150ms between player input and pixel change in traditional game</a:t>
            </a:r>
          </a:p>
          <a:p>
            <a:pPr marL="0" indent="0">
              <a:buNone/>
            </a:pPr>
            <a:r>
              <a:rPr lang="en-US" sz="2400" dirty="0"/>
              <a:t>Need to reduce this by a factor of at least 7 for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67CB4-23C7-4E8B-BE3C-94E7244D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266144"/>
            <a:ext cx="61055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72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A2A0-2CF2-41FB-A54F-A8C9B93F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C473-F51D-439E-BDBE-07E6CC21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3711712"/>
            <a:ext cx="105156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Reducing the number of pipeline stages reduces latency</a:t>
            </a:r>
          </a:p>
          <a:p>
            <a:pPr lvl="1"/>
            <a:r>
              <a:rPr lang="en-US" dirty="0"/>
              <a:t>No deferred shading?</a:t>
            </a:r>
          </a:p>
          <a:p>
            <a:pPr lvl="1"/>
            <a:r>
              <a:rPr lang="en-US" dirty="0"/>
              <a:t>No post </a:t>
            </a:r>
            <a:r>
              <a:rPr lang="en-US" dirty="0" err="1"/>
              <a:t>fx</a:t>
            </a:r>
            <a:r>
              <a:rPr lang="en-US" dirty="0"/>
              <a:t> passes</a:t>
            </a:r>
          </a:p>
          <a:p>
            <a:pPr lvl="1"/>
            <a:r>
              <a:rPr lang="en-US" dirty="0"/>
              <a:t>Reduced throughput and image quality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48650-C53D-46BF-A431-45AC244A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48" y="1423307"/>
            <a:ext cx="61626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3C71-6D05-479F-B2F6-9DE480BD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Deferred Shading?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55D0-8A29-4497-BAE8-D4D76525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6713"/>
            <a:ext cx="10515600" cy="2530249"/>
          </a:xfrm>
        </p:spPr>
        <p:txBody>
          <a:bodyPr/>
          <a:lstStyle/>
          <a:p>
            <a:r>
              <a:rPr lang="en-US" dirty="0"/>
              <a:t>No shading done in first pass of vertex and fragment shaders</a:t>
            </a:r>
          </a:p>
          <a:p>
            <a:r>
              <a:rPr lang="en-US" dirty="0"/>
              <a:t>Instead positions, normal, material info is gathered </a:t>
            </a:r>
          </a:p>
          <a:p>
            <a:pPr lvl="1"/>
            <a:r>
              <a:rPr lang="en-US" dirty="0"/>
              <a:t>Stored in the G-Buffer (geometry buffer) using render to texture</a:t>
            </a:r>
          </a:p>
          <a:p>
            <a:r>
              <a:rPr lang="en-US" dirty="0"/>
              <a:t>Final pass performs shading</a:t>
            </a:r>
          </a:p>
          <a:p>
            <a:r>
              <a:rPr lang="en-US" dirty="0"/>
              <a:t>Advantage: shading is only performed on pixels that will be seen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06982-464B-4520-8FC9-846841BB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5" y="1419225"/>
            <a:ext cx="2314575" cy="2009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7689E-8C7D-45AA-8923-697F92C9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1404937"/>
            <a:ext cx="2343150" cy="203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600DD-80BB-40B4-AD4F-8D2DE2BF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1428749"/>
            <a:ext cx="2266950" cy="199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53481-0AF6-4268-9C59-BED513503C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48"/>
          <a:stretch/>
        </p:blipFill>
        <p:spPr>
          <a:xfrm>
            <a:off x="7858125" y="1483828"/>
            <a:ext cx="2228850" cy="16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0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D97A-CABE-4624-A480-8C97E59D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Warp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F89F-1A41-41AE-A929-DDD642F03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4006345"/>
            <a:ext cx="11811000" cy="2170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Images shown updated without full trip through the graphics pipeline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Tracking data are routed to a GPU stage that appears </a:t>
            </a:r>
            <a:r>
              <a:rPr lang="en-US" sz="2400" i="1" dirty="0"/>
              <a:t>after</a:t>
            </a:r>
            <a:r>
              <a:rPr lang="en-US" sz="2400" dirty="0"/>
              <a:t> rendering is complete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Warps the already-rendered image to match the latest head-tracked data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brings the perceived latency down from about 50ms to zero in the best case.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E40C0-54D0-4838-8BBB-4624FB1A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06"/>
          <a:stretch/>
        </p:blipFill>
        <p:spPr>
          <a:xfrm>
            <a:off x="1086204" y="1502229"/>
            <a:ext cx="8248857" cy="21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7EC6-7581-4A92-AA14-95FA4F9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Distortion: Multi-Resolution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B0F3-DC54-4A55-92AD-3057E0C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375051"/>
            <a:ext cx="10515600" cy="12006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 must be distorted to correct for lens</a:t>
            </a:r>
          </a:p>
          <a:p>
            <a:pPr marL="0" indent="0">
              <a:buNone/>
            </a:pPr>
            <a:r>
              <a:rPr lang="en-US" dirty="0"/>
              <a:t>Can use that knowledge to optimize rendering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119C1-C8C2-4AAF-8242-E6E53CA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0614"/>
            <a:ext cx="7534275" cy="4019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AA9BC-A63E-4D08-BCEC-FA7D8170A9B4}"/>
              </a:ext>
            </a:extLst>
          </p:cNvPr>
          <p:cNvSpPr txBox="1"/>
          <p:nvPr/>
        </p:nvSpPr>
        <p:spPr>
          <a:xfrm>
            <a:off x="8372475" y="3543682"/>
            <a:ext cx="2570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Multi-resolution shading</a:t>
            </a:r>
          </a:p>
          <a:p>
            <a:endParaRPr lang="en-US" dirty="0"/>
          </a:p>
          <a:p>
            <a:r>
              <a:rPr lang="en-US" dirty="0"/>
              <a:t>Subdivide image</a:t>
            </a:r>
          </a:p>
          <a:p>
            <a:endParaRPr lang="en-US" dirty="0"/>
          </a:p>
          <a:p>
            <a:r>
              <a:rPr lang="en-US" dirty="0"/>
              <a:t>Shrink the outskirts</a:t>
            </a:r>
          </a:p>
        </p:txBody>
      </p:sp>
    </p:spTree>
    <p:extLst>
      <p:ext uri="{BB962C8B-B14F-4D97-AF65-F5344CB8AC3E}">
        <p14:creationId xmlns:p14="http://schemas.microsoft.com/office/powerpoint/2010/main" val="2127310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4B73-E3A9-491F-B265-95A17EFC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Distortion: Lens-Matched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3DD7-1260-4CBD-AF6D-D29D5192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3018"/>
            <a:ext cx="10515600" cy="9797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Slightly newer technique</a:t>
            </a:r>
          </a:p>
          <a:p>
            <a:pPr marL="0" indent="0">
              <a:buNone/>
            </a:pPr>
            <a:r>
              <a:rPr lang="en-US" dirty="0"/>
              <a:t>Uses 4 sub-images and distorts geometry in clip-space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EFF4A-281A-4A75-A109-C8D189AD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5" y="1552548"/>
            <a:ext cx="7034626" cy="37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0149-A9A4-46D4-98C8-6C15953E0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</a:t>
            </a:r>
            <a:r>
              <a:rPr lang="en-US" dirty="0" err="1"/>
              <a:t>Multiprojection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3D492-8185-4544-8E81-906D7E23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7" y="2080591"/>
            <a:ext cx="4692991" cy="367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3E72A-34D2-4672-9635-7AA7450A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2114179"/>
            <a:ext cx="6245414" cy="36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B5D5-CCF3-47C1-A62A-6B4DD315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VR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CA0A0-2813-403B-AAE1-0FA3AA12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66" y="2233612"/>
            <a:ext cx="8427584" cy="29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9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4A9D-7FE1-4155-ACF0-1F809044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F991-EB98-44B6-8821-65014EFE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69996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Screen-based anti-aliasing</a:t>
            </a:r>
          </a:p>
          <a:p>
            <a:r>
              <a:rPr lang="en-US" dirty="0"/>
              <a:t>Operate only using output samples from rendering pipeline</a:t>
            </a:r>
          </a:p>
          <a:p>
            <a:r>
              <a:rPr lang="en-US" dirty="0"/>
              <a:t>Full-scene anti-aliasing (FSAA) is simplest, just render at higher resolution</a:t>
            </a:r>
          </a:p>
          <a:p>
            <a:pPr marL="152396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Multi-sampling anti-aliasing (MSAA)</a:t>
            </a:r>
          </a:p>
          <a:p>
            <a:r>
              <a:rPr lang="en-US" dirty="0"/>
              <a:t>Faster than (FSAA)</a:t>
            </a:r>
          </a:p>
          <a:p>
            <a:r>
              <a:rPr lang="en-US" dirty="0"/>
              <a:t>Computes shade of a surface only one per-fragment</a:t>
            </a:r>
          </a:p>
          <a:p>
            <a:r>
              <a:rPr lang="en-US" dirty="0"/>
              <a:t>Shade is used for each sample position covered by the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1D944-1B89-4DBE-A477-7E30B230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86" y="2864366"/>
            <a:ext cx="3611902" cy="19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11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47A4-0727-49CB-80AF-21CEAC46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be the Perfect VR Display?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C3AD-4F25-4111-A39C-8901EF0E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5301343"/>
            <a:ext cx="10664687" cy="13255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Equivalent to 200 HDTVs updating at 240 Hz</a:t>
            </a:r>
            <a:br>
              <a:rPr lang="en-US" dirty="0"/>
            </a:br>
            <a:r>
              <a:rPr lang="en-US" dirty="0"/>
              <a:t>100,000 megapixels per second </a:t>
            </a:r>
          </a:p>
          <a:p>
            <a:pPr marL="0" indent="0">
              <a:buNone/>
            </a:pPr>
            <a:r>
              <a:rPr lang="en-US" dirty="0"/>
              <a:t>Need 200x performance increase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89733-4300-4049-A2A4-BEC00768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1" y="1485426"/>
            <a:ext cx="62769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4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19A7-C8D4-4CB0-ADC4-6648C7C3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Foveated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8EA3-73E0-4C28-A351-90D0C637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2485"/>
            <a:ext cx="10515600" cy="9844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Track eye…render at lower res on periphery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7393A-FFF7-4A9E-811A-09708A4D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988"/>
            <a:ext cx="1638300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DFA96-4860-4BDC-8EB2-A378B3A4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85" y="1735734"/>
            <a:ext cx="7344811" cy="30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22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EE1F-CD50-4928-AD02-014460A9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B3771-A57F-48F0-BFE5-DD4E69073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87" y="3455225"/>
            <a:ext cx="11062252" cy="3275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Volta architecture: ~1 billion rays/per second (almost good enough)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Ray-tracing</a:t>
            </a:r>
          </a:p>
          <a:p>
            <a:r>
              <a:rPr lang="en-US" dirty="0"/>
              <a:t>removes the need for shadow map generation</a:t>
            </a:r>
          </a:p>
          <a:p>
            <a:r>
              <a:rPr lang="en-US" dirty="0"/>
              <a:t>can render lens distortion directly</a:t>
            </a:r>
          </a:p>
          <a:p>
            <a:r>
              <a:rPr lang="en-US" dirty="0"/>
              <a:t>can update each pixel on the fly…no frames?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AF08192-23DD-40E7-9A68-9A376E73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49" y="256415"/>
            <a:ext cx="4448589" cy="2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72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E939-7F85-4C00-A785-411EDC8E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Path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F91F-A7C3-4D09-BD0B-1C0DA5C1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0229"/>
            <a:ext cx="10515600" cy="16267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Path-tracing is ray-tracing…with more recursion</a:t>
            </a:r>
          </a:p>
          <a:p>
            <a:pPr marL="0" indent="0">
              <a:buNone/>
            </a:pPr>
            <a:r>
              <a:rPr lang="en-US" dirty="0"/>
              <a:t>Generates indirect lighting effects (global illumination)</a:t>
            </a:r>
          </a:p>
          <a:p>
            <a:pPr marL="0" indent="0">
              <a:buNone/>
            </a:pPr>
            <a:r>
              <a:rPr lang="en-US" dirty="0"/>
              <a:t>A single path per-pixel will be noisy…need thousands</a:t>
            </a:r>
          </a:p>
          <a:p>
            <a:pPr marL="0" indent="0">
              <a:buNone/>
            </a:pPr>
            <a:r>
              <a:rPr lang="en-US" dirty="0"/>
              <a:t>So…maybe 1000x more expensive than simple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149E-FB31-4D06-8F0B-F935E30C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79" y="1454880"/>
            <a:ext cx="5462380" cy="30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9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A743-FE20-4022-AFA0-21AE867D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47D8-9493-4446-BE11-40F61FA0F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1857"/>
            <a:ext cx="11353800" cy="11151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 image denoising functions generated through machine learning</a:t>
            </a:r>
          </a:p>
          <a:p>
            <a:pPr marL="0" indent="0">
              <a:buNone/>
            </a:pPr>
            <a:r>
              <a:rPr lang="en-US" dirty="0"/>
              <a:t>…faster than shooting more 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0C75-E5EC-4F6F-85FD-3E18B31E4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9"/>
          <a:stretch/>
        </p:blipFill>
        <p:spPr>
          <a:xfrm>
            <a:off x="-45740" y="1738652"/>
            <a:ext cx="6017787" cy="2985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FCD83-7161-4A38-B18D-8E818604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8652"/>
            <a:ext cx="5933452" cy="29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7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6E56-A108-47D1-9A1B-192358D1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B6AF7-FA66-48FA-B82E-4CA09E6D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2131558"/>
            <a:ext cx="5334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74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6E56-A108-47D1-9A1B-192358D1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8F9F-45C1-412B-876D-79E0ED4F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6" y="2010127"/>
            <a:ext cx="8309114" cy="36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13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DF8A-2A41-4E06-BCE5-867C7C2C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476D9-B059-46EF-9993-CFBAD7DB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60" y="2318864"/>
            <a:ext cx="8534400" cy="3438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FE5F6-06B4-435D-A91C-13532F4AEAE5}"/>
              </a:ext>
            </a:extLst>
          </p:cNvPr>
          <p:cNvSpPr txBox="1"/>
          <p:nvPr/>
        </p:nvSpPr>
        <p:spPr>
          <a:xfrm>
            <a:off x="1777212" y="5838529"/>
            <a:ext cx="24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SIGGRAPH Asia 2017</a:t>
            </a:r>
          </a:p>
        </p:txBody>
      </p:sp>
    </p:spTree>
    <p:extLst>
      <p:ext uri="{BB962C8B-B14F-4D97-AF65-F5344CB8AC3E}">
        <p14:creationId xmlns:p14="http://schemas.microsoft.com/office/powerpoint/2010/main" val="1317635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5149-8FA4-4B79-BE97-89788AF1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A30E-B021-482D-A391-2F3FDA6D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8171"/>
            <a:ext cx="10515600" cy="668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Track the eye and distort image depth of field to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F5755-AC75-4569-A84C-146AEE2E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72" y="1690690"/>
            <a:ext cx="64579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9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28-1519-469E-AAFB-C9656179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the HMD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2CE6-3715-4377-BE17-B868678F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0829"/>
            <a:ext cx="10515600" cy="6361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GPU(s) in HMD plus Cloud-based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89947-4271-405A-886A-FCD99D44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69" y="1690690"/>
            <a:ext cx="64293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0D47-F285-41EE-B928-929B51BB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4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Temporal Anti-aliasing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6E1C-6C70-443A-A789-7C9B8BC9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64" y="1038336"/>
            <a:ext cx="113608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Temporal anti-aliasing uses multiple frames to compute averages</a:t>
            </a:r>
          </a:p>
          <a:p>
            <a:r>
              <a:rPr lang="en-US" dirty="0">
                <a:latin typeface="Lato" panose="020F0502020204030203" pitchFamily="34" charset="0"/>
              </a:rPr>
              <a:t>NVIDIA Multi-frame Anti-aliasing (MFAA) is an example</a:t>
            </a:r>
          </a:p>
          <a:p>
            <a:r>
              <a:rPr lang="en-US" dirty="0">
                <a:latin typeface="Lato" panose="020F0502020204030203" pitchFamily="34" charset="0"/>
              </a:rPr>
              <a:t>Reprojection techniques keep a </a:t>
            </a:r>
            <a:r>
              <a:rPr lang="en-US" i="1" dirty="0">
                <a:latin typeface="Lato" panose="020F0502020204030203" pitchFamily="34" charset="0"/>
              </a:rPr>
              <a:t>velocity buffer </a:t>
            </a:r>
            <a:r>
              <a:rPr lang="en-US" dirty="0">
                <a:latin typeface="Lato" panose="020F0502020204030203" pitchFamily="34" charset="0"/>
              </a:rPr>
              <a:t>that tracks pixel-flow</a:t>
            </a:r>
          </a:p>
          <a:p>
            <a:pPr marL="152396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Fast-approximate Anti-aliasing (FXAA) is popular</a:t>
            </a:r>
          </a:p>
          <a:p>
            <a:r>
              <a:rPr lang="en-US" dirty="0">
                <a:latin typeface="Lato" panose="020F0502020204030203" pitchFamily="34" charset="0"/>
              </a:rPr>
              <a:t>Take ~1ms per frame </a:t>
            </a:r>
          </a:p>
          <a:p>
            <a:r>
              <a:rPr lang="en-US" dirty="0">
                <a:latin typeface="Lato" panose="020F0502020204030203" pitchFamily="34" charset="0"/>
              </a:rPr>
              <a:t>FXAA is screen-based and temporal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64391-CCBD-4BC6-933A-F8D090492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09"/>
          <a:stretch/>
        </p:blipFill>
        <p:spPr>
          <a:xfrm>
            <a:off x="352617" y="4059793"/>
            <a:ext cx="5287896" cy="1759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2FF31-7111-45F0-B8F2-74B62A1A4080}"/>
              </a:ext>
            </a:extLst>
          </p:cNvPr>
          <p:cNvSpPr txBox="1"/>
          <p:nvPr/>
        </p:nvSpPr>
        <p:spPr>
          <a:xfrm>
            <a:off x="6142234" y="4339564"/>
            <a:ext cx="457371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NVIDIA Control Panel…Windows XP style interface but more powerful than GeForce Experience for tuning GPU parameters</a:t>
            </a:r>
          </a:p>
        </p:txBody>
      </p:sp>
    </p:spTree>
    <p:extLst>
      <p:ext uri="{BB962C8B-B14F-4D97-AF65-F5344CB8AC3E}">
        <p14:creationId xmlns:p14="http://schemas.microsoft.com/office/powerpoint/2010/main" val="3034683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F798B-EE18-4B64-BB77-715BAF95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the HMD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B5D33-3754-41A9-808F-79FCB104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3" y="1586228"/>
            <a:ext cx="8511417" cy="44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4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059B-2D67-466E-90F8-2DB5DB68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808" y="5181599"/>
            <a:ext cx="3879574" cy="5878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you think?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EDC53-59B5-45F3-90AF-AC30AAC1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23" y="502068"/>
            <a:ext cx="8642577" cy="43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99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52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Compute the color of the light being reflected from the hit point.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24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8CCA-D39C-4664-A3B7-82C30DA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Tracing: Extremely Flexible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4DE0-139D-4C67-80F7-13AE9B98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simulate global visual effects such as</a:t>
            </a:r>
          </a:p>
          <a:p>
            <a:pPr lvl="1"/>
            <a:r>
              <a:rPr lang="en-US" dirty="0"/>
              <a:t>Mirror-like reflection</a:t>
            </a:r>
          </a:p>
          <a:p>
            <a:pPr lvl="1"/>
            <a:r>
              <a:rPr lang="en-US" dirty="0"/>
              <a:t>Transparency and translucency </a:t>
            </a:r>
          </a:p>
          <a:p>
            <a:pPr lvl="1"/>
            <a:r>
              <a:rPr lang="en-US" dirty="0"/>
              <a:t>Global illumination (indirect lighting and color bleeding)</a:t>
            </a:r>
          </a:p>
          <a:p>
            <a:pPr lvl="1"/>
            <a:r>
              <a:rPr lang="en-US" dirty="0"/>
              <a:t>Soft shadows….</a:t>
            </a:r>
          </a:p>
          <a:p>
            <a:pPr lvl="1"/>
            <a:r>
              <a:rPr lang="en-US" dirty="0"/>
              <a:t>And mores……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5D4D-7D3D-479D-9248-4BA65D43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45" y="3611539"/>
            <a:ext cx="4805563" cy="3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7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DF008-C4F9-49AF-9744-461847AF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75"/>
            <a:ext cx="12192000" cy="67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7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64A40-69D6-419F-9519-8EB8E9A9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67"/>
            <a:ext cx="12192000" cy="67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3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E4432-B9B7-4469-87DC-109403BD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"/>
            <a:ext cx="12192000" cy="68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63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5CAA-1D7A-4D25-B331-6F465D09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3" y="1570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Ray-Tracing: </a:t>
            </a:r>
            <a:br>
              <a:rPr lang="en-US" dirty="0"/>
            </a:br>
            <a:r>
              <a:rPr lang="en-US" dirty="0"/>
              <a:t>Computationally</a:t>
            </a:r>
            <a:br>
              <a:rPr lang="en-US" dirty="0"/>
            </a:br>
            <a:r>
              <a:rPr lang="en-US" dirty="0"/>
              <a:t>Intense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74D5F-F22E-4259-9CAD-E8D5B1F6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107" y="-39785"/>
            <a:ext cx="6145019" cy="689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5EB82-3BC1-40AB-9CAB-1C4708BF55D5}"/>
              </a:ext>
            </a:extLst>
          </p:cNvPr>
          <p:cNvSpPr txBox="1"/>
          <p:nvPr/>
        </p:nvSpPr>
        <p:spPr>
          <a:xfrm>
            <a:off x="182993" y="1641563"/>
            <a:ext cx="5718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rays get generated</a:t>
            </a:r>
          </a:p>
          <a:p>
            <a:endParaRPr lang="en-US" dirty="0"/>
          </a:p>
          <a:p>
            <a:r>
              <a:rPr lang="en-US" dirty="0"/>
              <a:t>Each pixel requires multiple primary rays for anti-aliasing</a:t>
            </a:r>
          </a:p>
          <a:p>
            <a:endParaRPr lang="en-US" dirty="0"/>
          </a:p>
          <a:p>
            <a:r>
              <a:rPr lang="en-US" dirty="0"/>
              <a:t>Each hit on a surface recursively generates more rays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EDF2-FA49-421B-BDC7-F639C81F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3" y="3651629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998CA-6522-47BE-A96A-03F43D6C2C93}"/>
              </a:ext>
            </a:extLst>
          </p:cNvPr>
          <p:cNvSpPr txBox="1"/>
          <p:nvPr/>
        </p:nvSpPr>
        <p:spPr>
          <a:xfrm>
            <a:off x="3549885" y="4544704"/>
            <a:ext cx="182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Cornell Box</a:t>
            </a:r>
            <a:br>
              <a:rPr lang="en-US" dirty="0"/>
            </a:br>
            <a:r>
              <a:rPr lang="en-US" dirty="0"/>
              <a:t>About 100,000 rays per pixel</a:t>
            </a:r>
          </a:p>
        </p:txBody>
      </p:sp>
    </p:spTree>
    <p:extLst>
      <p:ext uri="{BB962C8B-B14F-4D97-AF65-F5344CB8AC3E}">
        <p14:creationId xmlns:p14="http://schemas.microsoft.com/office/powerpoint/2010/main" val="3134920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1BDF-86FB-4F56-BFE3-B0E36258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0D3C-C425-403A-ADC8-0F49A73A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3" y="1472328"/>
            <a:ext cx="10226722" cy="53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4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5F5-8443-4EB9-918F-76DDEE40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RTX: Real-Time Ray-Tracing Demo</a:t>
            </a:r>
          </a:p>
        </p:txBody>
      </p:sp>
      <p:pic>
        <p:nvPicPr>
          <p:cNvPr id="4" name="Online Media 3" title="Atomic Heart: Official GeForce RTX Real-Time Ray Tracing Demo">
            <a:hlinkClick r:id="" action="ppaction://media"/>
            <a:extLst>
              <a:ext uri="{FF2B5EF4-FFF2-40B4-BE49-F238E27FC236}">
                <a16:creationId xmlns:a16="http://schemas.microsoft.com/office/drawing/2014/main" id="{106D5038-E8D6-46C3-BE03-A26AFD1EE73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4353" y="1690690"/>
            <a:ext cx="8604947" cy="48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6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Optical Distortion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7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FFFFFF"/>
                </a:solidFill>
              </a:rPr>
              <a:t>Recall optical distortion by our lens</a:t>
            </a: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8AD59-EDD8-4C12-A529-96A26BB58BF5}"/>
              </a:ext>
            </a:extLst>
          </p:cNvPr>
          <p:cNvSpPr txBox="1"/>
          <p:nvPr/>
        </p:nvSpPr>
        <p:spPr>
          <a:xfrm>
            <a:off x="1535987" y="4973195"/>
            <a:ext cx="1107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VR HMDs use lenses to increase the field of view of the user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2234B-8656-4C57-892F-62AC1A4C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791"/>
            <a:ext cx="12192000" cy="3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0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C18F-7A65-4B20-9F73-A0E20AA3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E668-8E4A-46CD-8F47-79ACCA66A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Typical HMD lens will generate pincushion distortion of image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be corrected by applying a barrel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44E57-5B59-417E-8110-2F922B57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26" y="2280413"/>
            <a:ext cx="5046322" cy="1813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E4338-2EAD-4266-9310-57FEBAD3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26" y="4993240"/>
            <a:ext cx="4925342" cy="17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F2A9-8060-4EE1-9394-AB70AE3E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Barrel Distortion</a:t>
            </a:r>
          </a:p>
        </p:txBody>
      </p:sp>
      <p:pic>
        <p:nvPicPr>
          <p:cNvPr id="4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EF31F397-9F0E-40AE-AF32-B8B8DBB02D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68697" y="1380084"/>
            <a:ext cx="8820871" cy="49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51B3-A2CC-4EFD-A505-FF7E65CC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Hardware Solution to 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C453-0A68-4340-B2C1-C89602CC2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and Pro and Oculus Rift uses Fresnel Lenses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F8AC6-922A-4A4F-A512-0A3E1302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4" y="2275725"/>
            <a:ext cx="3682413" cy="2026033"/>
          </a:xfrm>
          <a:prstGeom prst="rect">
            <a:avLst/>
          </a:prstGeom>
        </p:spPr>
      </p:pic>
      <p:pic>
        <p:nvPicPr>
          <p:cNvPr id="3074" name="Picture 2" descr="Image result for vive fresnel lens">
            <a:extLst>
              <a:ext uri="{FF2B5EF4-FFF2-40B4-BE49-F238E27FC236}">
                <a16:creationId xmlns:a16="http://schemas.microsoft.com/office/drawing/2014/main" id="{27770762-9041-492F-B9EC-46D15F07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t="16163" r="12661" b="11395"/>
          <a:stretch/>
        </p:blipFill>
        <p:spPr bwMode="auto">
          <a:xfrm>
            <a:off x="4186381" y="2218673"/>
            <a:ext cx="7770610" cy="416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69E90-24CF-4209-A8DE-C59B8138662D}"/>
              </a:ext>
            </a:extLst>
          </p:cNvPr>
          <p:cNvSpPr txBox="1"/>
          <p:nvPr/>
        </p:nvSpPr>
        <p:spPr>
          <a:xfrm>
            <a:off x="123291" y="4476287"/>
            <a:ext cx="381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lighter than regular lens</a:t>
            </a:r>
          </a:p>
          <a:p>
            <a:endParaRPr lang="en-US" dirty="0"/>
          </a:p>
          <a:p>
            <a:r>
              <a:rPr lang="en-US" dirty="0"/>
              <a:t>But can exhibit glare from ridges</a:t>
            </a:r>
          </a:p>
          <a:p>
            <a:endParaRPr lang="en-US" dirty="0"/>
          </a:p>
          <a:p>
            <a:r>
              <a:rPr lang="en-US" dirty="0"/>
              <a:t>Can ameliorate spherical distortion</a:t>
            </a:r>
          </a:p>
          <a:p>
            <a:endParaRPr lang="en-US" dirty="0"/>
          </a:p>
          <a:p>
            <a:r>
              <a:rPr lang="en-US" dirty="0"/>
              <a:t>Pincushion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3025623906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16367</TotalTime>
  <Words>1440</Words>
  <Application>Microsoft Office PowerPoint</Application>
  <PresentationFormat>Widescreen</PresentationFormat>
  <Paragraphs>275</Paragraphs>
  <Slides>59</Slides>
  <Notes>18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Cambria</vt:lpstr>
      <vt:lpstr>Comic Sans MS</vt:lpstr>
      <vt:lpstr>Lato</vt:lpstr>
      <vt:lpstr>Lato Medium</vt:lpstr>
      <vt:lpstr>SampleSlides</vt:lpstr>
      <vt:lpstr>PowerPoint Presentation</vt:lpstr>
      <vt:lpstr>Aliasing and Anti-aliasing</vt:lpstr>
      <vt:lpstr>Multi-sampling</vt:lpstr>
      <vt:lpstr>Multi-sampling</vt:lpstr>
      <vt:lpstr>Temporal Anti-aliasing</vt:lpstr>
      <vt:lpstr>Optical Distortion</vt:lpstr>
      <vt:lpstr>Optical Distortion</vt:lpstr>
      <vt:lpstr>Barrel Distortion</vt:lpstr>
      <vt:lpstr>Hardware Solution to Optical Distortion</vt:lpstr>
      <vt:lpstr>Correcting Optical Distortion</vt:lpstr>
      <vt:lpstr>Challenge in VR: Latency</vt:lpstr>
      <vt:lpstr>Latency by Example</vt:lpstr>
      <vt:lpstr>Simplify the Virtual World</vt:lpstr>
      <vt:lpstr>LODS in Unity</vt:lpstr>
      <vt:lpstr>Parallel Rendering of Stereo Images</vt:lpstr>
      <vt:lpstr>NVIDIA SLI for VR</vt:lpstr>
      <vt:lpstr>Optimizing Rendering for Image Warping</vt:lpstr>
      <vt:lpstr>Optimizing Rendering for Image Warping</vt:lpstr>
      <vt:lpstr>Images Tearing</vt:lpstr>
      <vt:lpstr>Solutions to Tearing</vt:lpstr>
      <vt:lpstr>Accomodating Latency: Prediction</vt:lpstr>
      <vt:lpstr>Render the Future</vt:lpstr>
      <vt:lpstr>Predicting Movement</vt:lpstr>
      <vt:lpstr>Post-rendering Image Warp</vt:lpstr>
      <vt:lpstr>Post-rendering image warp </vt:lpstr>
      <vt:lpstr>Flaws in the Warped Image</vt:lpstr>
      <vt:lpstr>Visibility Event</vt:lpstr>
      <vt:lpstr>Increasing the Frame Rate</vt:lpstr>
      <vt:lpstr>Current(ish) Research in VR Display Pipeline</vt:lpstr>
      <vt:lpstr>Background: Cinematic CGI Pipeline</vt:lpstr>
      <vt:lpstr>3D Game Pipeline</vt:lpstr>
      <vt:lpstr>Modern VR Systems</vt:lpstr>
      <vt:lpstr>Reducing Latency</vt:lpstr>
      <vt:lpstr>What is Deferred Shading?</vt:lpstr>
      <vt:lpstr>Time Warp</vt:lpstr>
      <vt:lpstr>Lens Distortion: Multi-Resolution Shading</vt:lpstr>
      <vt:lpstr>Lens Distortion: Lens-Matched Shading</vt:lpstr>
      <vt:lpstr>Simultaneous Multiprojection</vt:lpstr>
      <vt:lpstr>Modern VR Pipeline</vt:lpstr>
      <vt:lpstr>What Would be the Perfect VR Display?</vt:lpstr>
      <vt:lpstr>Future: Foveated Rendering</vt:lpstr>
      <vt:lpstr>Real-Time Ray Tracing</vt:lpstr>
      <vt:lpstr>Real-Time Path Tracing</vt:lpstr>
      <vt:lpstr>Image Denoising</vt:lpstr>
      <vt:lpstr>Solving Vergence-Accommodation</vt:lpstr>
      <vt:lpstr>Solving Vergence-Accommodation</vt:lpstr>
      <vt:lpstr>Solving Vergence-Accommodation</vt:lpstr>
      <vt:lpstr>Solving Vergence-Accommodation</vt:lpstr>
      <vt:lpstr>Computing on the HMD</vt:lpstr>
      <vt:lpstr>Computing on the HMD</vt:lpstr>
      <vt:lpstr>PowerPoint Presentation</vt:lpstr>
      <vt:lpstr>Ray Tracing </vt:lpstr>
      <vt:lpstr>Ray Tracing: Extremely Flexible</vt:lpstr>
      <vt:lpstr>PowerPoint Presentation</vt:lpstr>
      <vt:lpstr>PowerPoint Presentation</vt:lpstr>
      <vt:lpstr>PowerPoint Presentation</vt:lpstr>
      <vt:lpstr>Ray-Tracing:  Computationally Intense</vt:lpstr>
      <vt:lpstr>Real-Time Ray-Tracing</vt:lpstr>
      <vt:lpstr>NVIDIA RTX: Real-Time Ray-Tracing Demo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177</cp:revision>
  <dcterms:created xsi:type="dcterms:W3CDTF">2017-05-11T14:02:37Z</dcterms:created>
  <dcterms:modified xsi:type="dcterms:W3CDTF">2019-12-01T03:03:54Z</dcterms:modified>
</cp:coreProperties>
</file>